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83" r:id="rId2"/>
    <p:sldId id="257" r:id="rId3"/>
    <p:sldId id="282" r:id="rId4"/>
    <p:sldId id="259" r:id="rId5"/>
    <p:sldId id="287" r:id="rId6"/>
    <p:sldId id="288" r:id="rId7"/>
    <p:sldId id="289" r:id="rId8"/>
    <p:sldId id="273" r:id="rId9"/>
    <p:sldId id="262" r:id="rId10"/>
    <p:sldId id="281" r:id="rId11"/>
    <p:sldId id="279" r:id="rId12"/>
    <p:sldId id="284" r:id="rId13"/>
    <p:sldId id="285" r:id="rId14"/>
    <p:sldId id="280" r:id="rId15"/>
    <p:sldId id="277" r:id="rId16"/>
    <p:sldId id="27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27" roundtripDataSignature="AMtx7mjt3491jQ7aCoyIz2WXeHKroE7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6493C2-F961-AE6C-C78A-A3E397BAC3D1}" v="77" dt="2026-01-24T07:12:45.064"/>
    <p1510:client id="{857E11F3-F11C-6843-C73E-27677A40A984}" v="240" dt="2026-01-24T07:27:37.625"/>
  </p1510:revLst>
</p1510:revInfo>
</file>

<file path=ppt/tableStyles.xml><?xml version="1.0" encoding="utf-8"?>
<a:tblStyleLst xmlns:a="http://schemas.openxmlformats.org/drawingml/2006/main" def="{0AAD8F4D-43EB-41E5-8A38-28AB6DFB1B60}">
  <a:tblStyle styleId="{0AAD8F4D-43EB-41E5-8A38-28AB6DFB1B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801" autoAdjust="0"/>
    <p:restoredTop sz="94686"/>
  </p:normalViewPr>
  <p:slideViewPr>
    <p:cSldViewPr snapToGrid="0">
      <p:cViewPr varScale="1">
        <p:scale>
          <a:sx n="59" d="100"/>
          <a:sy n="59" d="100"/>
        </p:scale>
        <p:origin x="780" y="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79463AA-D7FA-5F7E-C4D0-06BDEDCBB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A84E3171-2C5C-8738-5718-5608CE1B1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16E406D-2512-5EF2-0167-6C89534695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966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33DCD37-0C3F-12BB-708C-15A0BFB72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B3D30803-6188-6E87-DDB6-6562A9E179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DC8AB23-C1B1-CB09-E0BB-C9AAC48979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5224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A63A9C66-2952-903D-83F1-D9F7981B2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DC0C7460-0316-B69D-13B6-FF07EC57B3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0173EAB6-F44B-63ED-F869-2979BED7C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1313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466C47D1-19F6-52AF-3914-DD3C9905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ACA1F779-4C2B-4CD1-FBDD-A40F0A3223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40004D30-6E86-E263-D5DA-7577B1C759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2169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FB18EFA4-CD13-16C4-504B-6DB7E86CE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E8E16183-6BFA-E60A-1235-F3BFB1B1F6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C4420B06-3455-3F20-5E28-90535F24DA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175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48C2B95B-FB15-C156-6AF1-35B358181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770A13E9-BC77-63DA-E106-A3FA802281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9067B0F-2F4F-7081-A661-0AE31BFBB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554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7EF10545-1A46-607A-9459-61E8362FA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5957A8EB-ADFD-B035-BD54-1E8A3CB36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20716EB-D155-31F5-DA5A-E1CD60F5E9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5538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F166C2B5-4668-A97F-2B37-43C42F22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1DCE13D3-CED5-0A42-C57E-C51AFD2A62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05A17E4-5523-52B1-27CC-3C3485618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404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1626E4B-E119-2382-6F8F-518641144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>
            <a:extLst>
              <a:ext uri="{FF2B5EF4-FFF2-40B4-BE49-F238E27FC236}">
                <a16:creationId xmlns:a16="http://schemas.microsoft.com/office/drawing/2014/main" id="{01A6FF9F-971F-6CD8-61F5-25638A598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>
            <a:extLst>
              <a:ext uri="{FF2B5EF4-FFF2-40B4-BE49-F238E27FC236}">
                <a16:creationId xmlns:a16="http://schemas.microsoft.com/office/drawing/2014/main" id="{C8EB5C80-6A4B-AE05-9BE0-03B5AF5C22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8912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59B870D7-ED5B-C7CD-FB99-2991954CA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>
            <a:extLst>
              <a:ext uri="{FF2B5EF4-FFF2-40B4-BE49-F238E27FC236}">
                <a16:creationId xmlns:a16="http://schemas.microsoft.com/office/drawing/2014/main" id="{C8B270BB-F67C-52E3-249C-6FE0C237C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>
            <a:extLst>
              <a:ext uri="{FF2B5EF4-FFF2-40B4-BE49-F238E27FC236}">
                <a16:creationId xmlns:a16="http://schemas.microsoft.com/office/drawing/2014/main" id="{151B863E-6240-36E9-EB23-2DAA667D2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9857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hithj29/MedMonito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7BF8-B3EC-77A2-9BFD-D6683027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1583"/>
            <a:ext cx="12192000" cy="28527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Agentic AI Hackathon: Building Intelligent Agents with IBM Granite and </a:t>
            </a:r>
            <a:r>
              <a:rPr lang="en-US" dirty="0" err="1"/>
              <a:t>LangFlow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B85A1-2169-FF43-3E91-E2E8ADA74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903663"/>
            <a:ext cx="12192000" cy="1500187"/>
          </a:xfrm>
        </p:spPr>
        <p:txBody>
          <a:bodyPr>
            <a:noAutofit/>
          </a:bodyPr>
          <a:lstStyle/>
          <a:p>
            <a:pPr algn="ctr"/>
            <a:r>
              <a:rPr lang="en-US" sz="9600" b="1" i="1" dirty="0">
                <a:latin typeface="Bodoni MT Black" panose="02070A03080606020203" pitchFamily="18" charset="0"/>
              </a:rPr>
              <a:t>TEAM SSS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0813B-BF9E-B61A-92D0-FA37C990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646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DF2A78E-5A0E-6814-8AF4-0AE54B036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>
            <a:extLst>
              <a:ext uri="{FF2B5EF4-FFF2-40B4-BE49-F238E27FC236}">
                <a16:creationId xmlns:a16="http://schemas.microsoft.com/office/drawing/2014/main" id="{2A145802-2DD3-EEBA-7D44-210C05B98C91}"/>
              </a:ext>
            </a:extLst>
          </p:cNvPr>
          <p:cNvSpPr/>
          <p:nvPr/>
        </p:nvSpPr>
        <p:spPr>
          <a:xfrm>
            <a:off x="0" y="551935"/>
            <a:ext cx="12192000" cy="47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 err="1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Langflow</a:t>
            </a:r>
            <a:r>
              <a:rPr lang="en-US" sz="40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 Components Used </a:t>
            </a:r>
            <a:endParaRPr lang="en-US" sz="4000" b="1" i="0" u="none" strike="noStrike" cap="none" dirty="0">
              <a:solidFill>
                <a:srgbClr val="000000"/>
              </a:solidFill>
              <a:ea typeface="Times New Roman"/>
              <a:cs typeface="Times New Roman"/>
            </a:endParaRPr>
          </a:p>
        </p:txBody>
      </p:sp>
      <p:sp>
        <p:nvSpPr>
          <p:cNvPr id="148" name="Google Shape;148;p5">
            <a:extLst>
              <a:ext uri="{FF2B5EF4-FFF2-40B4-BE49-F238E27FC236}">
                <a16:creationId xmlns:a16="http://schemas.microsoft.com/office/drawing/2014/main" id="{69E3EADC-1EAD-7419-145C-20998925206E}"/>
              </a:ext>
            </a:extLst>
          </p:cNvPr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5">
            <a:extLst>
              <a:ext uri="{FF2B5EF4-FFF2-40B4-BE49-F238E27FC236}">
                <a16:creationId xmlns:a16="http://schemas.microsoft.com/office/drawing/2014/main" id="{04E5872A-C331-C8F3-5D71-8E953BAAFE03}"/>
              </a:ext>
            </a:extLst>
          </p:cNvPr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5">
            <a:extLst>
              <a:ext uri="{FF2B5EF4-FFF2-40B4-BE49-F238E27FC236}">
                <a16:creationId xmlns:a16="http://schemas.microsoft.com/office/drawing/2014/main" id="{76EF3801-5D99-5EFA-9AA2-AD265775E354}"/>
              </a:ext>
            </a:extLst>
          </p:cNvPr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>
            <a:extLst>
              <a:ext uri="{FF2B5EF4-FFF2-40B4-BE49-F238E27FC236}">
                <a16:creationId xmlns:a16="http://schemas.microsoft.com/office/drawing/2014/main" id="{DAD76A8A-9F2C-9EA9-25E9-40CD0FFAA869}"/>
              </a:ext>
            </a:extLst>
          </p:cNvPr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5">
            <a:extLst>
              <a:ext uri="{FF2B5EF4-FFF2-40B4-BE49-F238E27FC236}">
                <a16:creationId xmlns:a16="http://schemas.microsoft.com/office/drawing/2014/main" id="{8D9C4260-2673-337C-C898-4C22E0F8FD65}"/>
              </a:ext>
            </a:extLst>
          </p:cNvPr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5">
            <a:extLst>
              <a:ext uri="{FF2B5EF4-FFF2-40B4-BE49-F238E27FC236}">
                <a16:creationId xmlns:a16="http://schemas.microsoft.com/office/drawing/2014/main" id="{6167C3C6-3747-E373-84C3-3927C443B067}"/>
              </a:ext>
            </a:extLst>
          </p:cNvPr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B86949-7ED1-C43B-B1E3-5122BB67A596}"/>
              </a:ext>
            </a:extLst>
          </p:cNvPr>
          <p:cNvSpPr txBox="1"/>
          <p:nvPr/>
        </p:nvSpPr>
        <p:spPr>
          <a:xfrm>
            <a:off x="621791" y="1389888"/>
            <a:ext cx="10854405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Chat Input Block</a:t>
            </a:r>
            <a:endParaRPr lang="en-US" dirty="0"/>
          </a:p>
          <a:p>
            <a:pPr lvl="1"/>
            <a:r>
              <a:rPr lang="en-US" dirty="0"/>
              <a:t>Accepts structured patient and medication data generated from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IBM watsonx.ai (Granite Model) Block</a:t>
            </a:r>
            <a:endParaRPr lang="en-US" dirty="0"/>
          </a:p>
          <a:p>
            <a:pPr lvl="1"/>
            <a:r>
              <a:rPr lang="en-US" dirty="0"/>
              <a:t>Acts as the core language model for all agents.</a:t>
            </a:r>
          </a:p>
          <a:p>
            <a:pPr lvl="1"/>
            <a:r>
              <a:rPr lang="en-US" dirty="0"/>
              <a:t>Generates safe, assistive, and non‑diagnostic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System Message Block</a:t>
            </a:r>
            <a:endParaRPr lang="en-US" dirty="0"/>
          </a:p>
          <a:p>
            <a:pPr lvl="1"/>
            <a:r>
              <a:rPr lang="en-US" dirty="0"/>
              <a:t>Defines global rules such as non‑repetition, short responses, and ethical constraints.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1 – Medication Data Analysis Agent</a:t>
            </a:r>
            <a:endParaRPr lang="en-US" dirty="0"/>
          </a:p>
          <a:p>
            <a:pPr lvl="1"/>
            <a:r>
              <a:rPr lang="en-US" dirty="0"/>
              <a:t>Analyzes each medicine and explains its general purpose.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2 – Adherence Risk Detection Agent</a:t>
            </a:r>
            <a:endParaRPr lang="en-US" dirty="0"/>
          </a:p>
          <a:p>
            <a:pPr lvl="1"/>
            <a:r>
              <a:rPr lang="en-US" dirty="0"/>
              <a:t>Identifies missed‑dose patterns and assigns adherence risk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3 – Reminder &amp; Weekly Insight Agent</a:t>
            </a:r>
            <a:endParaRPr lang="en-US" dirty="0"/>
          </a:p>
          <a:p>
            <a:pPr lvl="1"/>
            <a:r>
              <a:rPr lang="en-US" dirty="0"/>
              <a:t>Generates short reminders and educational insights per medicine.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Search API Block</a:t>
            </a:r>
            <a:endParaRPr lang="en-US" dirty="0"/>
          </a:p>
          <a:p>
            <a:pPr lvl="1"/>
            <a:r>
              <a:rPr lang="en-US" dirty="0"/>
              <a:t>Retrieves medication adherence best‑practice information for RAG.</a:t>
            </a:r>
          </a:p>
          <a:p>
            <a:pPr lvl="1"/>
            <a:r>
              <a:rPr lang="en-US" dirty="0"/>
              <a:t>Ensures factual and up‑to‑date educational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URL Loader Block</a:t>
            </a:r>
            <a:endParaRPr lang="en-US" dirty="0"/>
          </a:p>
          <a:p>
            <a:pPr lvl="1"/>
            <a:r>
              <a:rPr lang="en-US" dirty="0"/>
              <a:t>Fetches trusted healthcare and patient education resources.</a:t>
            </a:r>
          </a:p>
          <a:p>
            <a:pPr lvl="1"/>
            <a:r>
              <a:rPr lang="en-US" dirty="0"/>
              <a:t>Supports accurate weekly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 / Chat Output Block</a:t>
            </a:r>
            <a:endParaRPr lang="en-US" dirty="0"/>
          </a:p>
          <a:p>
            <a:pPr lvl="1"/>
            <a:r>
              <a:rPr lang="en-US" dirty="0"/>
              <a:t>Displays final structured results for the end user.</a:t>
            </a:r>
          </a:p>
          <a:p>
            <a:pPr marL="342900" indent="-342900">
              <a:buAutoNum type="arabicParenR" startAt="3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A7959-9FC6-1DAE-7A47-36165450E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63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A6090C0-0478-84F9-6D20-717B6FEB7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79FEC-4447-C4FA-64A4-CB532564DAF6}"/>
              </a:ext>
            </a:extLst>
          </p:cNvPr>
          <p:cNvSpPr txBox="1"/>
          <p:nvPr/>
        </p:nvSpPr>
        <p:spPr>
          <a:xfrm>
            <a:off x="1235675" y="2438400"/>
            <a:ext cx="3599936" cy="156966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b="1" dirty="0"/>
              <a:t>User Interface</a:t>
            </a:r>
            <a:endParaRPr lang="en-US" sz="4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ADE60-811A-97E9-24FE-F2F7F61F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1946" y="327768"/>
            <a:ext cx="2690093" cy="59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019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9E2832E4-AC39-7A49-D4B6-C1A4B148E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23FCBA-FC00-378F-C117-12DC1F4FD6E0}"/>
              </a:ext>
            </a:extLst>
          </p:cNvPr>
          <p:cNvSpPr txBox="1"/>
          <p:nvPr/>
        </p:nvSpPr>
        <p:spPr>
          <a:xfrm>
            <a:off x="568411" y="2718486"/>
            <a:ext cx="5511113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4000" b="1" dirty="0"/>
              <a:t>Input Extracted by UI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59E40-7B3E-CFB4-3FD9-6C10E068F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481384" y="708453"/>
            <a:ext cx="6367848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System Date (Today): 02-Feb-2026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Patient Profile:</a:t>
            </a:r>
          </a:p>
          <a:p>
            <a:pPr algn="ctr"/>
            <a:r>
              <a:rPr lang="en-US" sz="800" dirty="0"/>
              <a:t>Patient Name: KISHOR</a:t>
            </a:r>
          </a:p>
          <a:p>
            <a:pPr algn="ctr"/>
            <a:r>
              <a:rPr lang="en-US" sz="800" dirty="0"/>
              <a:t>Age: 22</a:t>
            </a:r>
          </a:p>
          <a:p>
            <a:pPr algn="ctr"/>
            <a:r>
              <a:rPr lang="en-US" sz="800" dirty="0"/>
              <a:t>Chronic Condition: ALZHEIMER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Refill History:</a:t>
            </a:r>
          </a:p>
          <a:p>
            <a:pPr algn="ctr"/>
            <a:r>
              <a:rPr lang="en-US" sz="800" dirty="0"/>
              <a:t>Last Refill Date: 15-Jan-2026</a:t>
            </a:r>
          </a:p>
          <a:p>
            <a:pPr algn="ctr"/>
            <a:r>
              <a:rPr lang="en-US" sz="800" dirty="0"/>
              <a:t>Days of Supply: 30</a:t>
            </a:r>
          </a:p>
          <a:p>
            <a:pPr algn="ctr"/>
            <a:r>
              <a:rPr lang="en-US" sz="800" dirty="0"/>
              <a:t>Refill Managed By: Caregiver</a:t>
            </a:r>
          </a:p>
          <a:p>
            <a:pPr algn="ctr"/>
            <a:r>
              <a:rPr lang="en-US" sz="800" dirty="0"/>
              <a:t>Refill Timeliness: On time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Medication Intake Log (7 Days):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DONEPEZIL: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MEMANTINE:</a:t>
            </a:r>
          </a:p>
          <a:p>
            <a:pPr algn="ctr"/>
            <a:r>
              <a:rPr lang="en-US" sz="800" dirty="0"/>
              <a:t>Day 1: Missed</a:t>
            </a:r>
          </a:p>
          <a:p>
            <a:pPr algn="ctr"/>
            <a:r>
              <a:rPr lang="en-US" sz="800" dirty="0"/>
              <a:t>Day 2: Missed</a:t>
            </a:r>
          </a:p>
          <a:p>
            <a:pPr algn="ctr"/>
            <a:r>
              <a:rPr lang="en-US" sz="800" dirty="0"/>
              <a:t>Day 3: Missed</a:t>
            </a:r>
          </a:p>
          <a:p>
            <a:pPr algn="ctr"/>
            <a:r>
              <a:rPr lang="en-US" sz="800" dirty="0"/>
              <a:t>Day 4: Missed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Taken</a:t>
            </a:r>
          </a:p>
          <a:p>
            <a:pPr algn="ctr"/>
            <a:r>
              <a:rPr lang="en-US" sz="800" dirty="0"/>
              <a:t>Day 7: Taken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GALANTAMINE: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7950437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41ACF88B-2F75-CE59-3114-C1537EDD6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FE5FD7-2292-570F-1397-1E9287F8CB9D}"/>
              </a:ext>
            </a:extLst>
          </p:cNvPr>
          <p:cNvSpPr txBox="1"/>
          <p:nvPr/>
        </p:nvSpPr>
        <p:spPr>
          <a:xfrm>
            <a:off x="1065320" y="138955"/>
            <a:ext cx="52607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Output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2FD1-7A0B-E5B9-638C-B95C4CCFE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4" name="AutoShape 2" descr="blob:https://web.whatsapp.com/edf4e0ff-320f-49ea-8db9-41845cf7992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80" y="750692"/>
            <a:ext cx="11434119" cy="527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8431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6FA0F82B-7EE5-EAB0-F470-130BDAC82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0668C6FD-577A-7288-5642-1AFC22BD04F2}"/>
              </a:ext>
            </a:extLst>
          </p:cNvPr>
          <p:cNvSpPr/>
          <p:nvPr/>
        </p:nvSpPr>
        <p:spPr>
          <a:xfrm>
            <a:off x="0" y="420729"/>
            <a:ext cx="1219200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>
                <a:solidFill>
                  <a:srgbClr val="051D3A"/>
                </a:solidFill>
                <a:latin typeface="+mj-lt"/>
                <a:ea typeface="Times New Roman"/>
                <a:cs typeface="Times New Roman"/>
                <a:sym typeface="Times New Roman"/>
              </a:rPr>
              <a:t>Future Scope </a:t>
            </a:r>
            <a:endParaRPr sz="4000" b="1" i="0" u="none" strike="noStrike" cap="none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EAFA16CB-0A72-5AC5-69A0-ABF4A752B43F}"/>
              </a:ext>
            </a:extLst>
          </p:cNvPr>
          <p:cNvSpPr/>
          <p:nvPr/>
        </p:nvSpPr>
        <p:spPr>
          <a:xfrm>
            <a:off x="2034746" y="1795849"/>
            <a:ext cx="7982465" cy="38750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 </a:t>
            </a:r>
            <a:r>
              <a:rPr lang="en-US" sz="2400" b="1" dirty="0"/>
              <a:t>wearables and mobile health apps</a:t>
            </a:r>
            <a:r>
              <a:rPr lang="en-US" sz="2400" dirty="0"/>
              <a:t> for real‑time adherence tracking.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for </a:t>
            </a:r>
            <a:r>
              <a:rPr lang="en-US" sz="2400" b="1" dirty="0"/>
              <a:t>multilingual outputs</a:t>
            </a:r>
            <a:r>
              <a:rPr lang="en-US" sz="2400" dirty="0"/>
              <a:t> to reach diverse patient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Trend analysis over longer periods (monthly / quarterly adherence).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Personalized reminder strategies based on patient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Dashboard views for caregivers and healthcare organizations.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 EHR systems (educational insights only).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240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240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2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DCFED-2C83-7A17-CDB2-A4F4D4BBD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067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016524-E738-3D8C-3BB2-B0BE7C665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D62F03A8-A8A8-CB93-006E-7173DC866F6F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 Hub Link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A4423EF4-BB52-2693-03DD-9F7D92D05218}"/>
              </a:ext>
            </a:extLst>
          </p:cNvPr>
          <p:cNvSpPr/>
          <p:nvPr/>
        </p:nvSpPr>
        <p:spPr>
          <a:xfrm>
            <a:off x="230660" y="1672281"/>
            <a:ext cx="11730682" cy="3888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540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r>
              <a:rPr lang="en-US" sz="5400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 tooltip="Github"/>
              </a:rPr>
              <a:t>https://github.com/lohithj29/MedMonitor</a:t>
            </a:r>
            <a:endParaRPr sz="5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25A06-F7F9-F25E-EBB3-1891B3344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848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90302"/>
            <a:ext cx="12192000" cy="247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9DDD0D-7A91-1E4E-00BA-F7FF05AB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690624" y="4425370"/>
            <a:ext cx="10795794" cy="19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-1" y="187570"/>
            <a:ext cx="12192001" cy="105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lang="en-US" sz="44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of Team members</a:t>
            </a:r>
            <a:endParaRPr sz="4400" b="1" i="0" u="none" strike="noStrike" cap="none" dirty="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6" name="Google Shape;96;p2"/>
          <p:cNvGraphicFramePr/>
          <p:nvPr>
            <p:extLst>
              <p:ext uri="{D42A27DB-BD31-4B8C-83A1-F6EECF244321}">
                <p14:modId xmlns:p14="http://schemas.microsoft.com/office/powerpoint/2010/main" val="1009415709"/>
              </p:ext>
            </p:extLst>
          </p:nvPr>
        </p:nvGraphicFramePr>
        <p:xfrm>
          <a:off x="-1" y="1430214"/>
          <a:ext cx="12192001" cy="4503048"/>
        </p:xfrm>
        <a:graphic>
          <a:graphicData uri="http://schemas.openxmlformats.org/drawingml/2006/table">
            <a:tbl>
              <a:tblPr>
                <a:noFill/>
                <a:tableStyleId>{0AAD8F4D-43EB-41E5-8A38-28AB6DFB1B60}</a:tableStyleId>
              </a:tblPr>
              <a:tblGrid>
                <a:gridCol w="2679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6193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TEAM MEMBER NAME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Recent Passport Photo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Email ID </a:t>
                      </a:r>
                      <a:endParaRPr sz="2400" b="0" u="none" strike="noStrike" cap="none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Phone number</a:t>
                      </a:r>
                      <a:endParaRPr sz="24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[WhatsApp]</a:t>
                      </a:r>
                      <a:r>
                        <a:rPr lang="en-US" sz="2400" b="0" u="none" strike="noStrike" cap="none" dirty="0">
                          <a:solidFill>
                            <a:schemeClr val="lt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5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LOHITH J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/>
                        <a:t>lohithjayarama@gmail.com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dirty="0"/>
                        <a:t>+91 99804 10357</a:t>
                      </a: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44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MAHESH N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/>
                        <a:t>mahesh.mnraj@gmail.com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dirty="0"/>
                        <a:t>+91 91480 47775</a:t>
                      </a: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003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/>
                        <a:t>KISHOR V S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800" dirty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/>
                        <a:t>kishor1kishor112004@gmail.com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/>
                    </a:p>
                    <a:p>
                      <a:pPr algn="ctr"/>
                      <a:r>
                        <a:rPr lang="en-IN" dirty="0"/>
                        <a:t>+91 72598 36195</a:t>
                      </a:r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3071BE8-5070-42BA-3450-6F0039B85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11476" r="9827"/>
          <a:stretch/>
        </p:blipFill>
        <p:spPr>
          <a:xfrm>
            <a:off x="3674073" y="4753232"/>
            <a:ext cx="1194487" cy="11800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5292" t="2842" r="4750" b="1383"/>
          <a:stretch/>
        </p:blipFill>
        <p:spPr>
          <a:xfrm>
            <a:off x="3760571" y="2430162"/>
            <a:ext cx="1021493" cy="11203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4073" y="3550508"/>
            <a:ext cx="1194487" cy="1202724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F4C0A7C6-2888-EA53-35AB-4072E6B1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F6745E-14BA-0766-CE1E-32E29663832D}"/>
              </a:ext>
            </a:extLst>
          </p:cNvPr>
          <p:cNvSpPr txBox="1"/>
          <p:nvPr/>
        </p:nvSpPr>
        <p:spPr>
          <a:xfrm>
            <a:off x="749643" y="1452331"/>
            <a:ext cx="1062681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Statement 8: </a:t>
            </a:r>
            <a:r>
              <a:rPr lang="en-US" sz="2000" b="1" dirty="0"/>
              <a:t>AI-Assisted Medication Adherence Monitoring System </a:t>
            </a:r>
          </a:p>
          <a:p>
            <a:endParaRPr lang="en-US" sz="2000" b="1" dirty="0"/>
          </a:p>
          <a:p>
            <a:r>
              <a:rPr lang="en-US" sz="2000" b="1" dirty="0"/>
              <a:t>The Challenge</a:t>
            </a:r>
            <a:endParaRPr lang="en-US" sz="2000" dirty="0"/>
          </a:p>
          <a:p>
            <a:r>
              <a:rPr lang="en-US" sz="2000" dirty="0"/>
              <a:t>Medication non-adherence is a major challenge in chronic disease management, as patients often struggle with:</a:t>
            </a:r>
          </a:p>
          <a:p>
            <a:r>
              <a:rPr lang="en-US" sz="2000" b="1" dirty="0"/>
              <a:t>Inconsistent intake</a:t>
            </a:r>
            <a:r>
              <a:rPr lang="en-US" sz="2000" dirty="0"/>
              <a:t> – forgetting doses or skipping medications due to complex schedules.</a:t>
            </a:r>
          </a:p>
          <a:p>
            <a:r>
              <a:rPr lang="en-US" sz="2000" b="1" dirty="0"/>
              <a:t>Refill gaps</a:t>
            </a:r>
            <a:r>
              <a:rPr lang="en-US" sz="2000" dirty="0"/>
              <a:t> – running out of prescriptions without timely renewals.</a:t>
            </a:r>
          </a:p>
          <a:p>
            <a:r>
              <a:rPr lang="en-US" sz="2000" b="1" dirty="0"/>
              <a:t>Behavioral barriers</a:t>
            </a:r>
            <a:r>
              <a:rPr lang="en-US" sz="2000" dirty="0"/>
              <a:t> – side effect concerns, forgetfulness, or lifestyle conflicts.</a:t>
            </a:r>
          </a:p>
          <a:p>
            <a:r>
              <a:rPr lang="en-US" sz="2000" b="1" dirty="0"/>
              <a:t>Lack of monitoring</a:t>
            </a:r>
            <a:r>
              <a:rPr lang="en-US" sz="2000" dirty="0"/>
              <a:t> – no continuous visibility into adherence patterns for healthcare providers.</a:t>
            </a:r>
          </a:p>
          <a:p>
            <a:r>
              <a:rPr lang="en-US" sz="2000" dirty="0"/>
              <a:t>Without an intelligent AI assistant, providers miss declining trends, leading to poor health outcomes, increased hospitalizations, and $529B annual costs globally.</a:t>
            </a:r>
          </a:p>
          <a:p>
            <a:endParaRPr lang="en-IN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57FE32-8AA8-E540-E0AA-C9737C71A0E2}"/>
              </a:ext>
            </a:extLst>
          </p:cNvPr>
          <p:cNvSpPr txBox="1"/>
          <p:nvPr/>
        </p:nvSpPr>
        <p:spPr>
          <a:xfrm>
            <a:off x="0" y="455928"/>
            <a:ext cx="12192000" cy="76944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400" b="1" dirty="0"/>
              <a:t>Problem Statement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64CCA-ED49-69BC-3595-2C1CBD5E6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42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44C99C-C879-4B03-F7F7-7306F7D33083}"/>
              </a:ext>
            </a:extLst>
          </p:cNvPr>
          <p:cNvSpPr txBox="1"/>
          <p:nvPr/>
        </p:nvSpPr>
        <p:spPr>
          <a:xfrm>
            <a:off x="1556950" y="1584102"/>
            <a:ext cx="8962769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An </a:t>
            </a:r>
            <a:r>
              <a:rPr lang="en-IN" sz="2000" b="1" dirty="0"/>
              <a:t>AI‑Assisted Medication Adherence Monitoring System</a:t>
            </a:r>
            <a:r>
              <a:rPr lang="en-IN" sz="2000" dirty="0"/>
              <a:t> built using </a:t>
            </a:r>
            <a:r>
              <a:rPr lang="en-IN" sz="2000" dirty="0" err="1"/>
              <a:t>LangFlow</a:t>
            </a:r>
            <a:r>
              <a:rPr lang="en-IN" sz="2000" dirty="0"/>
              <a:t> and IBM watsonx.ai.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Collects structured patient data including medication intake logs and refill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Uses </a:t>
            </a:r>
            <a:r>
              <a:rPr lang="en-IN" sz="2000" b="1" dirty="0"/>
              <a:t>three specialized AI agents</a:t>
            </a:r>
            <a:r>
              <a:rPr lang="en-IN" sz="2000" dirty="0"/>
              <a:t> to:</a:t>
            </a:r>
          </a:p>
          <a:p>
            <a:r>
              <a:rPr lang="en-IN" sz="2000" dirty="0"/>
              <a:t>    1. </a:t>
            </a:r>
            <a:r>
              <a:rPr lang="en-IN" sz="2000" dirty="0" err="1"/>
              <a:t>Analyze</a:t>
            </a:r>
            <a:r>
              <a:rPr lang="en-IN" sz="2000" dirty="0"/>
              <a:t> medication information</a:t>
            </a:r>
          </a:p>
          <a:p>
            <a:pPr lvl="1"/>
            <a:r>
              <a:rPr lang="en-IN" sz="2000" dirty="0"/>
              <a:t>    2. Detect adherence risks</a:t>
            </a:r>
          </a:p>
          <a:p>
            <a:pPr lvl="1"/>
            <a:r>
              <a:rPr lang="en-IN" sz="2000" dirty="0"/>
              <a:t>    3. Provide short, educational reminders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Integrates </a:t>
            </a:r>
            <a:r>
              <a:rPr lang="en-IN" sz="2000" b="1" dirty="0"/>
              <a:t>RAG (Search API + URL blocks)</a:t>
            </a:r>
            <a:r>
              <a:rPr lang="en-IN" sz="2000" dirty="0"/>
              <a:t> to ensure accurate, trusted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Generates </a:t>
            </a:r>
            <a:r>
              <a:rPr lang="en-IN" sz="2000" b="1" dirty="0"/>
              <a:t>clear, concise, non‑repetitive outputs</a:t>
            </a:r>
            <a:r>
              <a:rPr lang="en-IN" sz="2000" dirty="0"/>
              <a:t> for patient awareness.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48320-B634-92CD-C520-43B25557F859}"/>
              </a:ext>
            </a:extLst>
          </p:cNvPr>
          <p:cNvSpPr txBox="1"/>
          <p:nvPr/>
        </p:nvSpPr>
        <p:spPr>
          <a:xfrm>
            <a:off x="0" y="477532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Proposed Solution</a:t>
            </a:r>
            <a:r>
              <a:rPr lang="en-US" sz="2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E1157-422B-2DEC-F7BF-0A06B973C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01B5799-6C2E-7FE4-A2C6-734DB0499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4CB905EF-62C2-FD1F-CE05-FBD2CBBD3921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526727-ECCC-12A7-1A74-4C72030B01EA}"/>
              </a:ext>
            </a:extLst>
          </p:cNvPr>
          <p:cNvSpPr txBox="1"/>
          <p:nvPr/>
        </p:nvSpPr>
        <p:spPr>
          <a:xfrm>
            <a:off x="1993556" y="1881966"/>
            <a:ext cx="778475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Medication non‑adherence is a major challenge in chronic disease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Missed doses often go unnoticed until health conditions worsen.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Healthcare providers lack continuous visibility into daily medication intake.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Patients and caregivers need simple, understandable adherence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a need for an </a:t>
            </a:r>
            <a:r>
              <a:rPr lang="en-US" sz="2400" b="1" dirty="0"/>
              <a:t>assistive, non‑diagnostic AI system</a:t>
            </a:r>
            <a:r>
              <a:rPr lang="en-US" sz="2400" dirty="0"/>
              <a:t> to improve awareness and consistency.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9D9ED1-DFE2-2CB1-E07B-2D3C44A85C9C}"/>
              </a:ext>
            </a:extLst>
          </p:cNvPr>
          <p:cNvSpPr txBox="1"/>
          <p:nvPr/>
        </p:nvSpPr>
        <p:spPr>
          <a:xfrm>
            <a:off x="-82378" y="747361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Need of Project</a:t>
            </a:r>
            <a:r>
              <a:rPr lang="en-US" sz="2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F3E9D-0527-2FF2-E87C-9369E2B67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95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1D21EE38-4FEA-9D7F-68F1-831EDFE1F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68C1E71E-9159-FD3B-73D2-CC7380E7CB93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1273CA-7EF7-F715-EF93-66F231F3ABD1}"/>
              </a:ext>
            </a:extLst>
          </p:cNvPr>
          <p:cNvSpPr txBox="1"/>
          <p:nvPr/>
        </p:nvSpPr>
        <p:spPr>
          <a:xfrm>
            <a:off x="2026508" y="1584102"/>
            <a:ext cx="7965989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Patients</a:t>
            </a:r>
            <a:r>
              <a:rPr lang="en-US" sz="2400" dirty="0"/>
              <a:t> with chronic diseases who take long‑term medications.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Caregivers</a:t>
            </a:r>
            <a:r>
              <a:rPr lang="en-US" sz="2400" dirty="0"/>
              <a:t> managing medication routines for elderly or dependent patients.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Healthcare providers</a:t>
            </a:r>
            <a:r>
              <a:rPr lang="en-US" sz="2400" dirty="0"/>
              <a:t> for adherence awareness (non‑clinical use).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Hospitals &amp; clinics</a:t>
            </a:r>
            <a:r>
              <a:rPr lang="en-US" sz="2400" dirty="0"/>
              <a:t> for patient education support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/>
              <a:t>Health‑tech platforms</a:t>
            </a:r>
            <a:r>
              <a:rPr lang="en-US" sz="2400" dirty="0"/>
              <a:t> integrating adherence monitoring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87C414-2D49-9E5D-A5D6-CF94524B9BE5}"/>
              </a:ext>
            </a:extLst>
          </p:cNvPr>
          <p:cNvSpPr txBox="1"/>
          <p:nvPr/>
        </p:nvSpPr>
        <p:spPr>
          <a:xfrm>
            <a:off x="1" y="512261"/>
            <a:ext cx="12191999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End User of Project</a:t>
            </a:r>
            <a:endParaRPr lang="en-US" sz="4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9F497-8CBE-8DC8-B6F2-DCAEF5D3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7650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C2A09DE-0AE2-AA94-B2C1-84FDBDB9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1FBD4A-3273-E454-091D-D5B0678FC299}"/>
              </a:ext>
            </a:extLst>
          </p:cNvPr>
          <p:cNvSpPr txBox="1"/>
          <p:nvPr/>
        </p:nvSpPr>
        <p:spPr>
          <a:xfrm>
            <a:off x="0" y="332233"/>
            <a:ext cx="12192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b="1" dirty="0"/>
              <a:t>Technology Used</a:t>
            </a:r>
            <a:endParaRPr lang="en-IN" sz="40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608B5-9906-EFCF-959A-E89FC2E3EE19}"/>
              </a:ext>
            </a:extLst>
          </p:cNvPr>
          <p:cNvSpPr txBox="1"/>
          <p:nvPr/>
        </p:nvSpPr>
        <p:spPr>
          <a:xfrm>
            <a:off x="624840" y="1071801"/>
            <a:ext cx="10515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components name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IBM Watson.ai,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 Agent(3),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input 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output,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Search.ai and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URL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</a:t>
            </a:r>
            <a:r>
              <a:rPr lang="en-US" sz="1800" b="1" dirty="0" err="1"/>
              <a:t>Grainte</a:t>
            </a:r>
            <a:r>
              <a:rPr lang="en-US" sz="1800" b="1" dirty="0"/>
              <a:t> model – </a:t>
            </a:r>
            <a:r>
              <a:rPr lang="en-US" sz="1800" b="1" dirty="0" err="1"/>
              <a:t>ibm</a:t>
            </a:r>
            <a:r>
              <a:rPr lang="en-US" sz="1800" b="1" dirty="0"/>
              <a:t>/granite-3-8b-instruct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RAG – Search.ai and URL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Watsonx</a:t>
            </a:r>
            <a:endParaRPr lang="en-US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2C005-E1BD-D1EA-4A68-50937DBC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9932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0" y="475593"/>
            <a:ext cx="12192000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4000" b="1" i="0" u="none" strike="noStrike" cap="none" dirty="0">
                <a:solidFill>
                  <a:srgbClr val="051D3A"/>
                </a:solidFill>
                <a:latin typeface="+mj-lt"/>
                <a:ea typeface="Times New Roman"/>
                <a:cs typeface="Times New Roman"/>
                <a:sym typeface="Times New Roman"/>
              </a:rPr>
              <a:t>Novelty and Uniqueness</a:t>
            </a:r>
            <a:endParaRPr sz="4000" b="1" i="0" u="none" strike="noStrike" cap="none" dirty="0">
              <a:solidFill>
                <a:srgbClr val="000000"/>
              </a:solidFill>
              <a:latin typeface="+mj-lt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/>
          <p:cNvSpPr/>
          <p:nvPr/>
        </p:nvSpPr>
        <p:spPr>
          <a:xfrm>
            <a:off x="634314" y="1993556"/>
            <a:ext cx="10989275" cy="3560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Uses a </a:t>
            </a:r>
            <a:r>
              <a:rPr lang="en-US" sz="2400" b="1" dirty="0"/>
              <a:t>multi‑agent AI architecture</a:t>
            </a:r>
            <a:r>
              <a:rPr lang="en-US" sz="2400" dirty="0"/>
              <a:t>, each agent with a focused responsibility.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Strictly </a:t>
            </a:r>
            <a:r>
              <a:rPr lang="en-US" sz="2400" b="1" dirty="0"/>
              <a:t>assistive and non‑diagnostic</a:t>
            </a:r>
            <a:r>
              <a:rPr lang="en-US" sz="2400" dirty="0"/>
              <a:t>, ensuring ethical AI usage.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Short, structured, and patient‑friendly outputs — no long explanations.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RAG‑enabled responses using </a:t>
            </a:r>
            <a:r>
              <a:rPr lang="en-US" sz="2400" b="1" dirty="0"/>
              <a:t>real medication adherence best‑practice resources</a:t>
            </a:r>
            <a:r>
              <a:rPr lang="en-U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UI generates </a:t>
            </a:r>
            <a:r>
              <a:rPr lang="en-US" sz="2400" b="1" dirty="0"/>
              <a:t>ready‑to‑use structured input</a:t>
            </a:r>
            <a:r>
              <a:rPr lang="en-US" sz="2400" dirty="0"/>
              <a:t> for </a:t>
            </a:r>
            <a:r>
              <a:rPr lang="en-US" sz="2400" dirty="0" err="1"/>
              <a:t>LangFlow</a:t>
            </a:r>
            <a:r>
              <a:rPr lang="en-US" sz="2400" dirty="0"/>
              <a:t> without manual formatting.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Prevents hallucination and repetition through strict agent separation.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/>
          <p:cNvSpPr/>
          <p:nvPr/>
        </p:nvSpPr>
        <p:spPr>
          <a:xfrm>
            <a:off x="1218724" y="2660000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/>
          <p:cNvSpPr/>
          <p:nvPr/>
        </p:nvSpPr>
        <p:spPr>
          <a:xfrm>
            <a:off x="1218724" y="3829113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BD740-4294-408A-9014-7C75E9F50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555" y="1093113"/>
            <a:ext cx="8804051" cy="47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 txBox="1"/>
          <p:nvPr/>
        </p:nvSpPr>
        <p:spPr>
          <a:xfrm>
            <a:off x="0" y="0"/>
            <a:ext cx="12192000" cy="7078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4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Architecture</a:t>
            </a:r>
            <a:r>
              <a:rPr lang="en-US" sz="40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40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B</a:t>
            </a:r>
            <a:r>
              <a:rPr lang="en-US" sz="4000" b="1" i="0" u="none" strike="noStrike" cap="none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lueprint</a:t>
            </a:r>
            <a:endParaRPr lang="en-US" sz="4000" b="1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004CF-732B-B365-E320-17AD7B82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AA3EB5B-2D2B-17F9-2113-3848EB31FE9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0629" y="805543"/>
            <a:ext cx="11938124" cy="536091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1949</TotalTime>
  <Words>904</Words>
  <Application>Microsoft Office PowerPoint</Application>
  <PresentationFormat>Widescreen</PresentationFormat>
  <Paragraphs>173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Bodoni MT Black</vt:lpstr>
      <vt:lpstr>Calibri</vt:lpstr>
      <vt:lpstr>Times New Roman</vt:lpstr>
      <vt:lpstr>Wingdings</vt:lpstr>
      <vt:lpstr>Office Theme</vt:lpstr>
      <vt:lpstr>Agentic AI Hackathon: Building Intelligent Agents with IBM Granite and LangFlow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Manda Anirudh</dc:creator>
  <cp:lastModifiedBy>Kishor V S</cp:lastModifiedBy>
  <cp:revision>129</cp:revision>
  <dcterms:created xsi:type="dcterms:W3CDTF">2025-07-08T05:06:56Z</dcterms:created>
  <dcterms:modified xsi:type="dcterms:W3CDTF">2026-02-03T04:08:19Z</dcterms:modified>
</cp:coreProperties>
</file>